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9" r:id="rId3"/>
    <p:sldId id="258" r:id="rId4"/>
    <p:sldId id="267" r:id="rId5"/>
    <p:sldId id="260" r:id="rId6"/>
    <p:sldId id="261" r:id="rId7"/>
    <p:sldId id="268" r:id="rId8"/>
    <p:sldId id="269" r:id="rId9"/>
    <p:sldId id="270" r:id="rId10"/>
    <p:sldId id="273" r:id="rId11"/>
    <p:sldId id="2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ED7D31"/>
    <a:srgbClr val="1E6665"/>
    <a:srgbClr val="3B7A79"/>
    <a:srgbClr val="367776"/>
    <a:srgbClr val="80A9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7"/>
  </p:normalViewPr>
  <p:slideViewPr>
    <p:cSldViewPr snapToGrid="0" snapToObjects="1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lpi2018\statistich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[Book1]Sheet2!PivotTable2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4"/>
                <c:pt idx="0">
                  <c:v>1126730</c:v>
                </c:pt>
                <c:pt idx="1">
                  <c:v>1134207</c:v>
                </c:pt>
                <c:pt idx="2">
                  <c:v>1155109</c:v>
                </c:pt>
                <c:pt idx="3">
                  <c:v>1271999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D-4F2E-885B-5EDD6794A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956856"/>
        <c:axId val="649957248"/>
      </c:barChart>
      <c:catAx>
        <c:axId val="64995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957248"/>
        <c:crosses val="autoZero"/>
        <c:auto val="1"/>
        <c:lblAlgn val="ctr"/>
        <c:lblOffset val="100"/>
        <c:noMultiLvlLbl val="0"/>
      </c:catAx>
      <c:valAx>
        <c:axId val="64995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95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[statistiche.xlsx]Sheet3!PivotTable1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Sheet3!$A$2:$A$6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4"/>
                <c:pt idx="0">
                  <c:v>109763</c:v>
                </c:pt>
                <c:pt idx="1">
                  <c:v>110410</c:v>
                </c:pt>
                <c:pt idx="2">
                  <c:v>108876</c:v>
                </c:pt>
                <c:pt idx="3">
                  <c:v>99779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9-4511-9A4F-D79BEA2A3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548816"/>
        <c:axId val="653545288"/>
      </c:barChart>
      <c:catAx>
        <c:axId val="6535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545288"/>
        <c:crosses val="autoZero"/>
        <c:auto val="1"/>
        <c:lblAlgn val="ctr"/>
        <c:lblOffset val="100"/>
        <c:noMultiLvlLbl val="0"/>
      </c:catAx>
      <c:valAx>
        <c:axId val="653545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54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290754" y="1903864"/>
            <a:ext cx="1445134" cy="308295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8644147" y="1910258"/>
            <a:ext cx="1446211" cy="1449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1683" y="2095441"/>
            <a:ext cx="1028544" cy="20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926499" y="2028165"/>
            <a:ext cx="5534875" cy="13232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  <a:defRPr sz="2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2927273" y="1070000"/>
            <a:ext cx="4719908" cy="646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2927273" y="715645"/>
            <a:ext cx="4719908" cy="23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ue contenuti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70877" y="251513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639502" y="6474030"/>
            <a:ext cx="144287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it-IT" sz="1000" b="0" i="0" u="none" strike="noStrike" cap="none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281376" y="5793901"/>
            <a:ext cx="645579" cy="40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2091083" y="6473825"/>
            <a:ext cx="6364288" cy="231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5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458264" y="1100409"/>
            <a:ext cx="5545243" cy="4064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6186926" y="1100409"/>
            <a:ext cx="5545243" cy="4064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e 1">
    <p:bg>
      <p:bgPr>
        <a:solidFill>
          <a:srgbClr val="284E8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0877" y="3299514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e 2">
    <p:bg>
      <p:bgPr>
        <a:solidFill>
          <a:srgbClr val="D9D9D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0877" y="3299514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a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8639502" y="6474030"/>
            <a:ext cx="144287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281376" y="5793901"/>
            <a:ext cx="645579" cy="40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2091083" y="6473825"/>
            <a:ext cx="6364288" cy="231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a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8639502" y="6474030"/>
            <a:ext cx="144287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it-IT" sz="1000" b="0" i="0" u="none" strike="noStrike" cap="none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281376" y="5793901"/>
            <a:ext cx="645579" cy="40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091083" y="6473825"/>
            <a:ext cx="6364288" cy="231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5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70877" y="251513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8264" y="1100409"/>
            <a:ext cx="11261293" cy="4055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762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281376" y="5793901"/>
            <a:ext cx="645579" cy="40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2091083" y="6473825"/>
            <a:ext cx="6364288" cy="231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644147" y="1910258"/>
            <a:ext cx="1446211" cy="1449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290754" y="1903863"/>
            <a:ext cx="1445134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1683" y="2095441"/>
            <a:ext cx="1028544" cy="2078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926499" y="2028165"/>
            <a:ext cx="5534875" cy="13232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  <a:defRPr sz="2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2927273" y="1070000"/>
            <a:ext cx="4719908" cy="646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2927273" y="715645"/>
            <a:ext cx="4719908" cy="23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644147" y="1910258"/>
            <a:ext cx="1446211" cy="1449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926499" y="2028165"/>
            <a:ext cx="5534875" cy="13232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  <a:defRPr sz="2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290754" y="1910258"/>
            <a:ext cx="1445134" cy="308295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2927273" y="1070000"/>
            <a:ext cx="4719908" cy="646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2927273" y="715645"/>
            <a:ext cx="4719908" cy="23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1683" y="2095441"/>
            <a:ext cx="1028544" cy="20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4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644147" y="1910258"/>
            <a:ext cx="1446211" cy="1449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290754" y="1903863"/>
            <a:ext cx="1445134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2926499" y="2028165"/>
            <a:ext cx="5534875" cy="13232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  <a:defRPr sz="2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2927273" y="1070000"/>
            <a:ext cx="4719908" cy="646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2927273" y="715645"/>
            <a:ext cx="4719908" cy="23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1683" y="2095441"/>
            <a:ext cx="1026489" cy="38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5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290754" y="1903864"/>
            <a:ext cx="1445134" cy="308295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644147" y="1910258"/>
            <a:ext cx="1446211" cy="1449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926499" y="2028165"/>
            <a:ext cx="5534875" cy="13232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  <a:defRPr sz="2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2927273" y="1070000"/>
            <a:ext cx="4719908" cy="646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2927273" y="715645"/>
            <a:ext cx="4719908" cy="23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1683" y="2095441"/>
            <a:ext cx="1026489" cy="38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6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644147" y="1910258"/>
            <a:ext cx="1446211" cy="14493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926499" y="2028165"/>
            <a:ext cx="5534875" cy="13232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  <a:defRPr sz="2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2927273" y="1070000"/>
            <a:ext cx="4719908" cy="646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2927273" y="715645"/>
            <a:ext cx="4719908" cy="235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2E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90754" y="1903864"/>
            <a:ext cx="1445134" cy="308295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1683" y="2095441"/>
            <a:ext cx="1026489" cy="38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0877" y="251513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639502" y="6474030"/>
            <a:ext cx="144287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it-IT" sz="1000" b="0" i="0" u="none" strike="noStrike" cap="none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281376" y="5793901"/>
            <a:ext cx="645579" cy="40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2091083" y="6473825"/>
            <a:ext cx="6364288" cy="231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5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58264" y="1100409"/>
            <a:ext cx="11261293" cy="4055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762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3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ue contenuti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8264" y="1100409"/>
            <a:ext cx="5545243" cy="4064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186926" y="1100409"/>
            <a:ext cx="5545243" cy="4064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0877" y="251513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639502" y="6474030"/>
            <a:ext cx="144287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1281376" y="5793901"/>
            <a:ext cx="645579" cy="404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2091083" y="6473825"/>
            <a:ext cx="6364288" cy="231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3865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-IT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31958" y="2028165"/>
            <a:ext cx="8500399" cy="10320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381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600"/>
              <a:buFont typeface="Verdana"/>
              <a:buNone/>
            </a:pPr>
            <a:r>
              <a:rPr lang="it-IT" sz="24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Evoluzione </a:t>
            </a:r>
            <a:r>
              <a:rPr lang="it-IT" sz="24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del servizio ALPI</a:t>
            </a:r>
            <a:r>
              <a:rPr lang="it-IT" sz="24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24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24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per Aziende e Consulenti del Lavoro</a:t>
            </a:r>
            <a:endParaRPr lang="it-IT" sz="2400" b="0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031958" y="6004420"/>
            <a:ext cx="8500399" cy="396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2222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350"/>
              <a:buFont typeface="Verdana"/>
              <a:buNone/>
            </a:pPr>
            <a:r>
              <a:rPr lang="it-IT" sz="14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Dicembre 2017</a:t>
            </a:r>
            <a:endParaRPr lang="it-IT" sz="14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4087906" y="2579"/>
            <a:ext cx="8104094" cy="6228000"/>
          </a:xfrm>
          <a:prstGeom prst="rect">
            <a:avLst/>
          </a:prstGeom>
          <a:solidFill>
            <a:srgbClr val="1E6665">
              <a:alpha val="1490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424359" y="251513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lvl="0" indent="-127000">
              <a:lnSpc>
                <a:spcPct val="90000"/>
              </a:lnSpc>
              <a:buClr>
                <a:srgbClr val="002E5D"/>
              </a:buClr>
              <a:buSzPts val="2000"/>
            </a:pPr>
            <a:r>
              <a:rPr lang="it-IT" sz="20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Sviluppi Funzionali</a:t>
            </a:r>
            <a:endParaRPr lang="it-IT" sz="2000" b="1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470877" y="945928"/>
            <a:ext cx="3330528" cy="48543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r>
              <a:rPr lang="it-IT" sz="15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Visualizza basi di calcolo</a:t>
            </a:r>
            <a:endParaRPr lang="it-IT" sz="1500" b="1" i="0" u="none" strike="noStrike" cap="none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indent="-76200">
              <a:lnSpc>
                <a:spcPts val="1800"/>
              </a:lnSpc>
              <a:spcBef>
                <a:spcPts val="1200"/>
              </a:spcBef>
              <a:buClr>
                <a:srgbClr val="002E5D"/>
              </a:buClr>
              <a:buSzPts val="1200"/>
            </a:pP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L’applicazione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riprogettata ex novo secondo le nuove linee guida UCD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consente oltre che visualizzare e stampare le proprie basi di calcolo, anche scaricare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il modello </a:t>
            </a: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F24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per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      le </a:t>
            </a: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ditte con soli artigiani senza dipendenti e assimilati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che:</a:t>
            </a:r>
          </a:p>
          <a:p>
            <a:pPr marL="201613" lvl="1" indent="-188913">
              <a:lnSpc>
                <a:spcPts val="1700"/>
              </a:lnSpc>
              <a:spcBef>
                <a:spcPts val="1200"/>
              </a:spcBef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nell’anno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precedente, 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hanno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pagato il premio di autoliquidazione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un’unica soluzione</a:t>
            </a:r>
          </a:p>
          <a:p>
            <a:pPr marL="201613" lvl="1" indent="-188913">
              <a:lnSpc>
                <a:spcPts val="1700"/>
              </a:lnSpc>
              <a:spcBef>
                <a:spcPts val="1200"/>
              </a:spcBef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non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hanno presentato richiesta di pagare il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premio in quattro rate</a:t>
            </a:r>
          </a:p>
          <a:p>
            <a:pPr marL="201613" lvl="1" indent="-188913">
              <a:lnSpc>
                <a:spcPts val="1700"/>
              </a:lnSpc>
              <a:spcBef>
                <a:spcPts val="1200"/>
              </a:spcBef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non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devono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chiedere la riduzione prevista dall’art. 1, commi 780 e 781, della legge n.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296/2006.</a:t>
            </a: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Shape 18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37" y="727560"/>
            <a:ext cx="4679997" cy="5041321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grpSp>
        <p:nvGrpSpPr>
          <p:cNvPr id="18" name="Shape 291"/>
          <p:cNvGrpSpPr/>
          <p:nvPr/>
        </p:nvGrpSpPr>
        <p:grpSpPr>
          <a:xfrm>
            <a:off x="10676075" y="5080265"/>
            <a:ext cx="664992" cy="288000"/>
            <a:chOff x="4357829" y="3803254"/>
            <a:chExt cx="664992" cy="288000"/>
          </a:xfrm>
        </p:grpSpPr>
        <p:pic>
          <p:nvPicPr>
            <p:cNvPr id="19" name="Shape 2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7829" y="380325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93"/>
            <p:cNvSpPr txBox="1"/>
            <p:nvPr/>
          </p:nvSpPr>
          <p:spPr>
            <a:xfrm>
              <a:off x="4623353" y="3839532"/>
              <a:ext cx="399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50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800"/>
                <a:buFont typeface="Verdana"/>
                <a:buNone/>
              </a:pPr>
              <a:r>
                <a:rPr lang="it-IT" sz="800" b="1" i="0" u="none" strike="noStrike" cap="none">
                  <a:solidFill>
                    <a:srgbClr val="2E75B5"/>
                  </a:solidFill>
                  <a:latin typeface="Verdana"/>
                  <a:ea typeface="Verdana"/>
                  <a:cs typeface="Verdana"/>
                  <a:sym typeface="Verdana"/>
                </a:rPr>
                <a:t>F24</a:t>
              </a:r>
            </a:p>
          </p:txBody>
        </p:sp>
      </p:grpSp>
      <p:sp>
        <p:nvSpPr>
          <p:cNvPr id="2" name="Rettangolo 1"/>
          <p:cNvSpPr/>
          <p:nvPr/>
        </p:nvSpPr>
        <p:spPr>
          <a:xfrm>
            <a:off x="6481627" y="5570948"/>
            <a:ext cx="818530" cy="133815"/>
          </a:xfrm>
          <a:prstGeom prst="rect">
            <a:avLst/>
          </a:prstGeom>
          <a:solidFill>
            <a:srgbClr val="ED7D31">
              <a:alpha val="10196"/>
            </a:srgb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rapezio 2"/>
          <p:cNvSpPr/>
          <p:nvPr/>
        </p:nvSpPr>
        <p:spPr>
          <a:xfrm rot="13777839">
            <a:off x="6374462" y="2255199"/>
            <a:ext cx="4530080" cy="3992652"/>
          </a:xfrm>
          <a:prstGeom prst="trapezoid">
            <a:avLst>
              <a:gd name="adj" fmla="val 58806"/>
            </a:avLst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Shape 181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/>
          <a:stretch/>
        </p:blipFill>
        <p:spPr>
          <a:xfrm>
            <a:off x="8686800" y="1250794"/>
            <a:ext cx="2658066" cy="3662264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5" name="Rettangolo 14"/>
          <p:cNvSpPr/>
          <p:nvPr/>
        </p:nvSpPr>
        <p:spPr>
          <a:xfrm>
            <a:off x="11273677" y="330375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4/4</a:t>
            </a:r>
            <a:endParaRPr lang="it-IT" b="1" dirty="0">
              <a:solidFill>
                <a:srgbClr val="1E66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457201" y="2887969"/>
            <a:ext cx="11274970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800"/>
              <a:buFont typeface="Verdana"/>
              <a:buNone/>
            </a:pPr>
            <a:r>
              <a:rPr lang="it-IT" sz="2800" b="1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Grazie per l’attenzione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209" r="20603" b="-209"/>
          <a:stretch/>
        </p:blipFill>
        <p:spPr>
          <a:xfrm>
            <a:off x="0" y="12879"/>
            <a:ext cx="6144016" cy="6218820"/>
          </a:xfrm>
          <a:prstGeom prst="rect">
            <a:avLst/>
          </a:prstGeom>
        </p:spPr>
      </p:pic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207"/>
          <p:cNvSpPr/>
          <p:nvPr/>
        </p:nvSpPr>
        <p:spPr>
          <a:xfrm rot="10800000">
            <a:off x="5179184" y="2083075"/>
            <a:ext cx="1942111" cy="2053537"/>
          </a:xfrm>
          <a:prstGeom prst="rightArrow">
            <a:avLst>
              <a:gd name="adj1" fmla="val 51646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9448" y="2784723"/>
            <a:ext cx="65024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213"/>
          <p:cNvSpPr/>
          <p:nvPr/>
        </p:nvSpPr>
        <p:spPr>
          <a:xfrm>
            <a:off x="6265768" y="881147"/>
            <a:ext cx="5309459" cy="5107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ALPI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è il software che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consente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di conoscere l’importo del premio assicurativo da versare a INAIL sulla base delle retribuzioni e delle agevolazioni comunicate. Calcolato il premio,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si può trasmettere la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dichiarazione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dei salari e scaricare i dati per la compilazione del F24.</a:t>
            </a: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Utilizzo </a:t>
            </a: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di ALPI negli </a:t>
            </a: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ultimi </a:t>
            </a: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anni:</a:t>
            </a:r>
            <a:endParaRPr lang="it-IT" sz="1200" b="1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 lvl="7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   </a:t>
            </a: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3200"/>
              </a:lnSpc>
              <a:buClr>
                <a:schemeClr val="accent1">
                  <a:lumMod val="75000"/>
                </a:schemeClr>
              </a:buClr>
            </a:pP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Numero di utenti </a:t>
            </a: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negli ultimi </a:t>
            </a: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anni:</a:t>
            </a:r>
            <a:endParaRPr lang="it-IT" sz="1200" b="1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  <a:p>
            <a:pPr marL="142875">
              <a:lnSpc>
                <a:spcPts val="1800"/>
              </a:lnSpc>
              <a:buClr>
                <a:schemeClr val="accent1">
                  <a:lumMod val="75000"/>
                </a:schemeClr>
              </a:buClr>
            </a:pPr>
            <a:endParaRPr lang="it-IT" sz="1200" dirty="0">
              <a:solidFill>
                <a:srgbClr val="002E5D"/>
              </a:solidFill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18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87764"/>
              </p:ext>
            </p:extLst>
          </p:nvPr>
        </p:nvGraphicFramePr>
        <p:xfrm>
          <a:off x="6863363" y="2573367"/>
          <a:ext cx="3370866" cy="155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8228"/>
              </p:ext>
            </p:extLst>
          </p:nvPr>
        </p:nvGraphicFramePr>
        <p:xfrm>
          <a:off x="6863363" y="4533497"/>
          <a:ext cx="3370866" cy="16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Shape 199"/>
          <p:cNvSpPr txBox="1">
            <a:spLocks/>
          </p:cNvSpPr>
          <p:nvPr/>
        </p:nvSpPr>
        <p:spPr>
          <a:xfrm>
            <a:off x="6327141" y="272816"/>
            <a:ext cx="4216180" cy="51149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pPr indent="-139700">
              <a:buSzPts val="2200"/>
            </a:pPr>
            <a:r>
              <a:rPr lang="it-IT" b="1" dirty="0" smtClean="0"/>
              <a:t>ALPI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 rot="16200000">
            <a:off x="6126649" y="3147442"/>
            <a:ext cx="110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trasmissioni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 rot="16200000">
            <a:off x="6363893" y="5065899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</a:rPr>
              <a:t>utenti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917204" y="4096871"/>
            <a:ext cx="3359900" cy="1694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70877" y="262271"/>
            <a:ext cx="11261293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marL="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200"/>
              <a:buFont typeface="Verdana"/>
              <a:buNone/>
            </a:pPr>
            <a:r>
              <a:rPr lang="it-IT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Servizi online INAIL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634702" y="1182813"/>
            <a:ext cx="4098663" cy="484168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Lavoratore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Patronati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Fornitori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PA in gestione conto Stato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1E6665"/>
              </a:buClr>
              <a:buSzPts val="1200"/>
              <a:buFont typeface="Noto Sans Symbols"/>
              <a:buChar char="✓"/>
            </a:pPr>
            <a:r>
              <a:rPr lang="it-IT" sz="16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Datore di lavoro/Consulente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Operatori della sanità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Dipendenti INAIL (intranet)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Noto Sans Symbols"/>
              <a:buChar char="✓"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Fornitori</a:t>
            </a:r>
          </a:p>
        </p:txBody>
      </p:sp>
      <p:sp>
        <p:nvSpPr>
          <p:cNvPr id="140" name="Shape 140"/>
          <p:cNvSpPr/>
          <p:nvPr/>
        </p:nvSpPr>
        <p:spPr>
          <a:xfrm>
            <a:off x="4379525" y="956688"/>
            <a:ext cx="7302499" cy="4947660"/>
          </a:xfrm>
          <a:prstGeom prst="bracePair">
            <a:avLst/>
          </a:prstGeom>
          <a:noFill/>
          <a:ln w="19050" cap="flat" cmpd="sng">
            <a:solidFill>
              <a:srgbClr val="1E6665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E66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27" y="3200390"/>
            <a:ext cx="468750" cy="468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r>
              <a:rPr lang="it-IT" sz="1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Dicembre 2017</a:t>
            </a: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4988364" y="994536"/>
            <a:ext cx="3527736" cy="45089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525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6665"/>
              </a:buClr>
              <a:buSzPts val="1600"/>
              <a:buFont typeface="Verdana"/>
              <a:buNone/>
            </a:pPr>
            <a:r>
              <a:rPr lang="it-IT" sz="16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Datore di </a:t>
            </a:r>
            <a:r>
              <a:rPr lang="it-IT" sz="1600" b="1" i="0" u="none" strike="noStrike" cap="none" dirty="0" smtClean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lavoro/Consulente</a:t>
            </a:r>
          </a:p>
          <a:p>
            <a:pPr marL="41275" lvl="2">
              <a:lnSpc>
                <a:spcPct val="150000"/>
              </a:lnSpc>
              <a:buClr>
                <a:srgbClr val="002E5D"/>
              </a:buClr>
              <a:buSzPts val="1100"/>
            </a:pP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Servizi online </a:t>
            </a: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riprogettati:</a:t>
            </a:r>
            <a:endParaRPr lang="it-IT" sz="1200" b="1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-63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6665"/>
              </a:buClr>
              <a:buSzPts val="1000"/>
              <a:buFont typeface="Verdana"/>
              <a:buNone/>
            </a:pPr>
            <a:r>
              <a:rPr lang="it-IT" sz="10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1" indent="-63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6665"/>
              </a:buClr>
              <a:buSzPts val="1000"/>
              <a:buFont typeface="Verdana"/>
              <a:buNone/>
            </a:pPr>
            <a:r>
              <a:rPr lang="it-IT" sz="10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GESTIONE AZIENDA</a:t>
            </a:r>
          </a:p>
          <a:p>
            <a:pPr marL="508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Denuncia di iscrizione o di esercizio</a:t>
            </a:r>
          </a:p>
          <a:p>
            <a:pPr marL="508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Consultazione anagrafica ditta</a:t>
            </a:r>
          </a:p>
          <a:p>
            <a:pPr marL="508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Variazione azienda </a:t>
            </a:r>
          </a:p>
          <a:p>
            <a:pPr marL="508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Cessazione azienda</a:t>
            </a:r>
          </a:p>
          <a:p>
            <a:pPr marL="508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Unita produttive </a:t>
            </a:r>
          </a:p>
          <a:p>
            <a:pPr marL="5080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DURC online – verifica regolarità contributiva</a:t>
            </a:r>
          </a:p>
          <a:p>
            <a:pPr marL="9525" marR="0" lvl="2" indent="-52387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1E6665"/>
              </a:buClr>
              <a:buSzPts val="1000"/>
              <a:buFont typeface="Verdana"/>
              <a:buNone/>
            </a:pPr>
            <a:r>
              <a:rPr lang="it-IT" sz="10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AUTOLIQUIDAZIONE </a:t>
            </a:r>
          </a:p>
          <a:p>
            <a:pPr marL="508000" marR="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Alpi online</a:t>
            </a:r>
          </a:p>
          <a:p>
            <a:pPr marL="508000" marR="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Invio telematico dichiarazione salari</a:t>
            </a:r>
          </a:p>
          <a:p>
            <a:pPr marL="508000" marR="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Basi di calcolo</a:t>
            </a:r>
          </a:p>
          <a:p>
            <a:pPr marL="508000" marR="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Riduzione del presunto</a:t>
            </a:r>
          </a:p>
          <a:p>
            <a:pPr marL="508000" marR="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Settore navigazione </a:t>
            </a:r>
          </a:p>
        </p:txBody>
      </p:sp>
      <p:sp>
        <p:nvSpPr>
          <p:cNvPr id="144" name="Shape 144"/>
          <p:cNvSpPr/>
          <p:nvPr/>
        </p:nvSpPr>
        <p:spPr>
          <a:xfrm>
            <a:off x="8277104" y="1860545"/>
            <a:ext cx="2901403" cy="2562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-63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6665"/>
              </a:buClr>
              <a:buSzPts val="1000"/>
              <a:buFont typeface="Verdana"/>
              <a:buNone/>
            </a:pPr>
            <a:r>
              <a:rPr lang="it-IT" sz="10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INCENTIVI PER LA SICUREZZA</a:t>
            </a:r>
          </a:p>
          <a:p>
            <a:pPr marL="539750" marR="0" lvl="2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Bando ISI</a:t>
            </a:r>
          </a:p>
          <a:p>
            <a:pPr marL="0" marR="0" lvl="1" indent="-63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1E666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-63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6665"/>
              </a:buClr>
              <a:buSzPts val="1000"/>
              <a:buFont typeface="Verdana"/>
              <a:buNone/>
            </a:pPr>
            <a:r>
              <a:rPr lang="it-IT" sz="1000" b="1" i="0" u="none" strike="noStrike" cap="none" dirty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DENUNCIA INFORTUNIO E MALATTIA</a:t>
            </a:r>
          </a:p>
          <a:p>
            <a:pPr marL="493713" marR="0" lvl="2" indent="-258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Denuncia/comunicazione              di infortunio</a:t>
            </a:r>
          </a:p>
          <a:p>
            <a:pPr marL="493713" marR="0" lvl="2" indent="-258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Denuncia di malattia professionale</a:t>
            </a:r>
          </a:p>
          <a:p>
            <a:pPr marL="493713" marR="0" lvl="2" indent="-258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100"/>
              <a:buFont typeface="Noto Sans Symbols"/>
              <a:buChar char="✓"/>
            </a:pPr>
            <a:r>
              <a:rPr lang="it-IT" sz="11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Cruscotto infortuni</a:t>
            </a:r>
          </a:p>
          <a:p>
            <a:pPr marL="539750" marR="0" lvl="2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endParaRPr sz="1100" b="0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15996"/>
          <a:stretch/>
        </p:blipFill>
        <p:spPr>
          <a:xfrm>
            <a:off x="0" y="3923"/>
            <a:ext cx="12199170" cy="62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Shape 265"/>
          <p:cNvGrpSpPr/>
          <p:nvPr/>
        </p:nvGrpSpPr>
        <p:grpSpPr>
          <a:xfrm>
            <a:off x="7025833" y="4191000"/>
            <a:ext cx="4887091" cy="1816099"/>
            <a:chOff x="3812694" y="387277"/>
            <a:chExt cx="6626087" cy="1352724"/>
          </a:xfrm>
        </p:grpSpPr>
        <p:sp>
          <p:nvSpPr>
            <p:cNvPr id="266" name="Shape 266"/>
            <p:cNvSpPr/>
            <p:nvPr/>
          </p:nvSpPr>
          <p:spPr>
            <a:xfrm>
              <a:off x="3812694" y="387277"/>
              <a:ext cx="6626087" cy="1352724"/>
            </a:xfrm>
            <a:prstGeom prst="rect">
              <a:avLst/>
            </a:prstGeom>
            <a:gradFill>
              <a:gsLst>
                <a:gs pos="0">
                  <a:srgbClr val="FFFFFF">
                    <a:alpha val="69803"/>
                  </a:srgbClr>
                </a:gs>
                <a:gs pos="99000">
                  <a:srgbClr val="FFFFFF">
                    <a:alpha val="76862"/>
                  </a:srgbClr>
                </a:gs>
                <a:gs pos="100000">
                  <a:srgbClr val="FFFFFF">
                    <a:alpha val="7686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3998224" y="540340"/>
              <a:ext cx="6308035" cy="1123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14300" algn="l" rtl="0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5D"/>
                </a:buClr>
                <a:buSzPts val="1800"/>
                <a:buFont typeface="Georgia"/>
                <a:buNone/>
              </a:pPr>
              <a:r>
                <a:rPr lang="it-IT" sz="1800" b="0" i="0" u="none" strike="noStrike" cap="none" dirty="0" smtClean="0">
                  <a:solidFill>
                    <a:srgbClr val="002E5D"/>
                  </a:solidFill>
                  <a:latin typeface="Georgia"/>
                  <a:ea typeface="Georgia"/>
                  <a:cs typeface="Georgia"/>
                  <a:sym typeface="Georgia"/>
                </a:rPr>
                <a:t>“ALPI </a:t>
              </a:r>
              <a:r>
                <a:rPr lang="it-IT" sz="1800" b="0" i="0" u="none" strike="noStrike" cap="none" dirty="0">
                  <a:solidFill>
                    <a:srgbClr val="002E5D"/>
                  </a:solidFill>
                  <a:latin typeface="Georgia"/>
                  <a:ea typeface="Georgia"/>
                  <a:cs typeface="Georgia"/>
                  <a:sym typeface="Georgia"/>
                </a:rPr>
                <a:t>è fluido e molto semplice, soprattutto      il processo di compilazione e inserimento delle PAT e delle Retribuzioni</a:t>
              </a:r>
              <a:r>
                <a:rPr lang="it-IT" sz="1800" b="0" i="0" u="none" strike="noStrike" cap="none" dirty="0" smtClean="0">
                  <a:solidFill>
                    <a:srgbClr val="002E5D"/>
                  </a:solidFill>
                  <a:latin typeface="Georgia"/>
                  <a:ea typeface="Georgia"/>
                  <a:cs typeface="Georgia"/>
                  <a:sym typeface="Georgia"/>
                </a:rPr>
                <a:t>.”</a:t>
              </a:r>
            </a:p>
            <a:p>
              <a:pPr marL="0" marR="0" lvl="0" indent="-114300" algn="r" rtl="0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5D"/>
                </a:buClr>
                <a:buSzPts val="1800"/>
                <a:buFont typeface="Georgia"/>
                <a:buNone/>
              </a:pPr>
              <a:r>
                <a:rPr lang="it-IT" dirty="0" smtClean="0">
                  <a:solidFill>
                    <a:srgbClr val="002E5D"/>
                  </a:solidFill>
                  <a:latin typeface="Georgia"/>
                  <a:ea typeface="Georgia"/>
                  <a:cs typeface="Georgia"/>
                  <a:sym typeface="Georgia"/>
                </a:rPr>
                <a:t>utente, </a:t>
              </a:r>
              <a:r>
                <a:rPr lang="it-IT" b="1" dirty="0" smtClean="0">
                  <a:solidFill>
                    <a:srgbClr val="002E5D"/>
                  </a:solidFill>
                  <a:latin typeface="Georgia"/>
                  <a:ea typeface="Georgia"/>
                  <a:cs typeface="Georgia"/>
                  <a:sym typeface="Georgia"/>
                </a:rPr>
                <a:t>consulente del lavoro</a:t>
              </a:r>
              <a:endParaRPr lang="it-IT" b="1" i="0" u="none" strike="noStrike" cap="none" dirty="0">
                <a:solidFill>
                  <a:srgbClr val="002E5D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000" y="2996024"/>
            <a:ext cx="1737350" cy="125187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l="135" r="1496" b="10109"/>
          <a:stretch/>
        </p:blipFill>
        <p:spPr>
          <a:xfrm>
            <a:off x="576185" y="4086277"/>
            <a:ext cx="2263649" cy="32324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945" y="3420183"/>
            <a:ext cx="1726545" cy="11330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4889" y="2734170"/>
            <a:ext cx="1766117" cy="5500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5" name="Shape 1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0845" y="4529413"/>
            <a:ext cx="2044996" cy="10208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6" name="Shape 1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29846" y="4714075"/>
            <a:ext cx="1750881" cy="50638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sp>
        <p:nvSpPr>
          <p:cNvPr id="167" name="Shape 167"/>
          <p:cNvSpPr/>
          <p:nvPr/>
        </p:nvSpPr>
        <p:spPr>
          <a:xfrm>
            <a:off x="470877" y="945928"/>
            <a:ext cx="5006112" cy="1630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r>
              <a:rPr lang="it-IT" sz="16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ALPI com’era</a:t>
            </a:r>
            <a:endParaRPr lang="it-IT" sz="1600" b="1" i="0" u="none" strike="noStrike" cap="none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l" rtl="0">
              <a:lnSpc>
                <a:spcPts val="1820"/>
              </a:lnSpc>
              <a:spcBef>
                <a:spcPts val="6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Il servizio utilizzato da </a:t>
            </a: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consulenti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e datori di lavoro per il processo di autoliquidazione, negli </a:t>
            </a: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ultimi 2 anni è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stato </a:t>
            </a: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oggetto di un approfondito studio che ha portato alla sua completa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riprogettazione, attraverso l’utilizzo della metodologia User </a:t>
            </a:r>
            <a:r>
              <a:rPr lang="it-IT" sz="1200" b="0" i="0" u="none" strike="noStrike" cap="none" dirty="0" err="1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Centred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Design.</a:t>
            </a:r>
            <a:endParaRPr lang="it-IT" sz="1200" b="0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-82550" algn="l" rtl="0">
              <a:lnSpc>
                <a:spcPts val="1820"/>
              </a:lnSpc>
              <a:spcBef>
                <a:spcPts val="600"/>
              </a:spcBef>
              <a:spcAft>
                <a:spcPts val="0"/>
              </a:spcAft>
              <a:buClr>
                <a:srgbClr val="002E5D"/>
              </a:buClr>
              <a:buSzPts val="1300"/>
              <a:buFont typeface="Verdana"/>
              <a:buNone/>
            </a:pPr>
            <a:r>
              <a:rPr lang="it-IT" sz="13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405102" y="251513"/>
            <a:ext cx="5071887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marL="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</a:pPr>
            <a:r>
              <a:rPr lang="it-IT" sz="20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Evoluzione del servizio online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9">
            <a:alphaModFix/>
          </a:blip>
          <a:srcRect t="30739" b="1747"/>
          <a:stretch/>
        </p:blipFill>
        <p:spPr>
          <a:xfrm>
            <a:off x="6084833" y="-3119"/>
            <a:ext cx="6120000" cy="62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5098159" y="2083075"/>
            <a:ext cx="1942111" cy="2053537"/>
          </a:xfrm>
          <a:prstGeom prst="rightArrow">
            <a:avLst>
              <a:gd name="adj1" fmla="val 51646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10">
            <a:alphaModFix/>
          </a:blip>
          <a:srcRect b="54206"/>
          <a:stretch/>
        </p:blipFill>
        <p:spPr>
          <a:xfrm>
            <a:off x="3095315" y="3818535"/>
            <a:ext cx="1504286" cy="41921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3" name="Shape 17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57481" y="3036146"/>
            <a:ext cx="2262737" cy="49951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" name="Shape 17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85815" y="2784723"/>
            <a:ext cx="65024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4087906" y="743"/>
            <a:ext cx="8100000" cy="6228000"/>
          </a:xfrm>
          <a:prstGeom prst="rect">
            <a:avLst/>
          </a:prstGeom>
          <a:solidFill>
            <a:srgbClr val="D5DBE5">
              <a:alpha val="6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4084"/>
          <a:stretch/>
        </p:blipFill>
        <p:spPr>
          <a:xfrm>
            <a:off x="5363326" y="1050122"/>
            <a:ext cx="2952000" cy="4570382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82" name="Shape 182"/>
          <p:cNvSpPr txBox="1"/>
          <p:nvPr/>
        </p:nvSpPr>
        <p:spPr>
          <a:xfrm>
            <a:off x="5360612" y="5735411"/>
            <a:ext cx="156706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1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Dati retributivi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8735960" y="5735411"/>
            <a:ext cx="269306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1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Rateazione/Autocertificazioni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3662002" y="2183589"/>
            <a:ext cx="1430741" cy="1864059"/>
          </a:xfrm>
          <a:prstGeom prst="rightArrow">
            <a:avLst>
              <a:gd name="adj1" fmla="val 51646"/>
              <a:gd name="adj2" fmla="val 50000"/>
            </a:avLst>
          </a:prstGeom>
          <a:solidFill>
            <a:srgbClr val="93BF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/>
          <a:stretch/>
        </p:blipFill>
        <p:spPr>
          <a:xfrm>
            <a:off x="-1" y="743"/>
            <a:ext cx="4533965" cy="62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466352" y="5793901"/>
            <a:ext cx="401196" cy="855887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10" y="5847087"/>
            <a:ext cx="285543" cy="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8155" y="2820497"/>
            <a:ext cx="590243" cy="59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35960" y="1050122"/>
            <a:ext cx="2952000" cy="4581095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92" name="Shape 192"/>
          <p:cNvSpPr/>
          <p:nvPr/>
        </p:nvSpPr>
        <p:spPr>
          <a:xfrm>
            <a:off x="524910" y="942327"/>
            <a:ext cx="3763245" cy="16183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rtl="0">
              <a:lnSpc>
                <a:spcPts val="188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lang="it-IT" sz="16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ALPI c</a:t>
            </a:r>
            <a:r>
              <a:rPr lang="it-IT" sz="16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om’è diventato</a:t>
            </a:r>
            <a:endParaRPr lang="it-IT" sz="1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76200">
              <a:lnSpc>
                <a:spcPts val="1880"/>
              </a:lnSpc>
              <a:spcAft>
                <a:spcPts val="600"/>
              </a:spcAft>
              <a:buClr>
                <a:schemeClr val="lt1"/>
              </a:buClr>
              <a:buSzPts val="1200"/>
            </a:pPr>
            <a:r>
              <a:rPr lang="it-IT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Analisi, studio, riprogettazione e soprattutto       il </a:t>
            </a:r>
            <a:r>
              <a:rPr lang="it-IT" sz="12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continuo confronto </a:t>
            </a:r>
            <a:r>
              <a:rPr lang="it-IT" sz="12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 chi utilizza il servizio, ha portato alla semplificazione dell’intero processo di compilazione in sole due “pagine”.</a:t>
            </a:r>
          </a:p>
        </p:txBody>
      </p:sp>
      <p:sp>
        <p:nvSpPr>
          <p:cNvPr id="16" name="Shape 279"/>
          <p:cNvSpPr/>
          <p:nvPr/>
        </p:nvSpPr>
        <p:spPr>
          <a:xfrm>
            <a:off x="5277598" y="598721"/>
            <a:ext cx="644195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Verdana"/>
              <a:buNone/>
            </a:pPr>
            <a:r>
              <a:rPr lang="it-IT" b="1" u="none" strike="noStrike" cap="none" dirty="0" smtClean="0">
                <a:solidFill>
                  <a:srgbClr val="2E75B5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L’intero processo semplificato in 2 pagine</a:t>
            </a:r>
            <a:endParaRPr lang="it-IT" b="1" u="none" strike="noStrike" cap="none" dirty="0">
              <a:solidFill>
                <a:srgbClr val="2E75B5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</p:txBody>
      </p:sp>
      <p:sp>
        <p:nvSpPr>
          <p:cNvPr id="17" name="Shape 169"/>
          <p:cNvSpPr txBox="1"/>
          <p:nvPr/>
        </p:nvSpPr>
        <p:spPr>
          <a:xfrm>
            <a:off x="405102" y="251513"/>
            <a:ext cx="5071887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marL="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</a:pPr>
            <a:r>
              <a:rPr lang="it-IT" sz="20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Evoluzione del servizio online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4087906" y="-10759"/>
            <a:ext cx="8104094" cy="6228000"/>
          </a:xfrm>
          <a:prstGeom prst="rect">
            <a:avLst/>
          </a:prstGeom>
          <a:solidFill>
            <a:srgbClr val="D5DBE5">
              <a:alpha val="6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4357829" y="1461214"/>
            <a:ext cx="156706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Gennaio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 lang="it-IT" sz="1200" b="1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0456985" y="1949281"/>
            <a:ext cx="138127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Giugno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 lang="it-IT" sz="1200" b="1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424578" y="251513"/>
            <a:ext cx="4848880" cy="450685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marL="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2000"/>
              <a:buFont typeface="Verdana"/>
              <a:buNone/>
            </a:pPr>
            <a:r>
              <a:rPr lang="it-IT" sz="20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Sviluppi Funzionali</a:t>
            </a:r>
            <a:endParaRPr lang="it-IT" sz="2000" b="1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480541" y="958988"/>
            <a:ext cx="3340038" cy="4298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95250">
              <a:lnSpc>
                <a:spcPts val="1800"/>
              </a:lnSpc>
              <a:buClr>
                <a:srgbClr val="2E75B5"/>
              </a:buClr>
              <a:buSzPts val="1500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INAIL recepisce e implementa continuamente le esigenze di miglioramenti funzionali.</a:t>
            </a:r>
          </a:p>
          <a:p>
            <a:pPr indent="-95250">
              <a:lnSpc>
                <a:spcPts val="1800"/>
              </a:lnSpc>
              <a:buClr>
                <a:srgbClr val="2E75B5"/>
              </a:buClr>
              <a:buSzPts val="1500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In particolare su ALPI nell’ultimo anno ne sono stati apportati diversi, sia in termini di utilizzo del servizio che di fruizione di dati e/o documenti.</a:t>
            </a:r>
            <a:endParaRPr lang="it-IT" sz="1500" b="1" i="0" u="none" strike="noStrike" cap="none" dirty="0" smtClean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9525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endParaRPr lang="it-IT" sz="1500" b="1" i="0" u="none" strike="noStrike" cap="none" dirty="0" smtClean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9525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endParaRPr lang="it-IT" sz="1500" b="1" i="0" u="none" strike="noStrike" cap="none" dirty="0" smtClean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9525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r>
              <a:rPr lang="it-IT" sz="15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Reportistica </a:t>
            </a:r>
            <a:r>
              <a:rPr lang="it-IT" sz="15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a supporto             </a:t>
            </a:r>
            <a:r>
              <a:rPr lang="it-IT" sz="15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della </a:t>
            </a:r>
            <a:r>
              <a:rPr lang="it-IT" sz="15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trasmissione</a:t>
            </a:r>
          </a:p>
          <a:p>
            <a:pPr lvl="1" indent="-76200">
              <a:lnSpc>
                <a:spcPts val="1800"/>
              </a:lnSpc>
              <a:spcBef>
                <a:spcPts val="1200"/>
              </a:spcBef>
              <a:buClr>
                <a:srgbClr val="002E5D"/>
              </a:buClr>
              <a:buSzPts val="1200"/>
            </a:pP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A partire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iugno 2017 è possibile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scaricare dalla funzione “Retribuzioni inviate” il </a:t>
            </a: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riepilogo di rateazione 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lang="it-IT" sz="1200" b="1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dettaglio del calcolo di </a:t>
            </a:r>
            <a:r>
              <a:rPr lang="it-IT" sz="12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rateazione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, oltre al modello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F24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alla </a:t>
            </a:r>
            <a:r>
              <a:rPr lang="it-IT" sz="12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ricevuta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di invio.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it-IT" sz="1200" b="0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4269296" y="945700"/>
            <a:ext cx="298350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Verdana"/>
              <a:buNone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Elenco </a:t>
            </a:r>
            <a:r>
              <a:rPr lang="it-IT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it-IT" sz="14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etribuzioni </a:t>
            </a: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Inviate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829" y="1813054"/>
            <a:ext cx="3600000" cy="2268111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8255" y="2315080"/>
            <a:ext cx="5040000" cy="3175357"/>
          </a:xfrm>
          <a:prstGeom prst="rect">
            <a:avLst/>
          </a:prstGeom>
          <a:noFill/>
          <a:ln>
            <a:noFill/>
          </a:ln>
          <a:effectLst>
            <a:outerShdw blurRad="127000" dist="76200" dir="135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700000">
            <a:off x="8005545" y="1873156"/>
            <a:ext cx="405543" cy="405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4357829" y="4257465"/>
            <a:ext cx="1737565" cy="288000"/>
            <a:chOff x="4357829" y="3803254"/>
            <a:chExt cx="1737565" cy="288000"/>
          </a:xfrm>
        </p:grpSpPr>
        <p:pic>
          <p:nvPicPr>
            <p:cNvPr id="292" name="Shape 29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57829" y="380325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Shape 293"/>
            <p:cNvSpPr txBox="1"/>
            <p:nvPr/>
          </p:nvSpPr>
          <p:spPr>
            <a:xfrm>
              <a:off x="4623353" y="3839532"/>
              <a:ext cx="399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50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800"/>
                <a:buFont typeface="Verdana"/>
                <a:buNone/>
              </a:pPr>
              <a:r>
                <a:rPr lang="it-IT" sz="800" b="1" i="0" u="none" strike="noStrike" cap="none">
                  <a:solidFill>
                    <a:srgbClr val="2E75B5"/>
                  </a:solidFill>
                  <a:latin typeface="Verdana"/>
                  <a:ea typeface="Verdana"/>
                  <a:cs typeface="Verdana"/>
                  <a:sym typeface="Verdana"/>
                </a:rPr>
                <a:t>F24</a:t>
              </a: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5408988" y="3839532"/>
              <a:ext cx="6864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50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800"/>
                <a:buFont typeface="Verdana"/>
                <a:buNone/>
              </a:pPr>
              <a:r>
                <a:rPr lang="it-IT" sz="800" b="1" i="0" u="none" strike="noStrike" cap="none">
                  <a:solidFill>
                    <a:srgbClr val="2E75B5"/>
                  </a:solidFill>
                  <a:latin typeface="Verdana"/>
                  <a:ea typeface="Verdana"/>
                  <a:cs typeface="Verdana"/>
                  <a:sym typeface="Verdana"/>
                </a:rPr>
                <a:t>Ricevuta</a:t>
              </a:r>
            </a:p>
          </p:txBody>
        </p:sp>
        <p:pic>
          <p:nvPicPr>
            <p:cNvPr id="295" name="Shape 2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55852" y="380325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ttangolo 1"/>
          <p:cNvSpPr/>
          <p:nvPr/>
        </p:nvSpPr>
        <p:spPr>
          <a:xfrm>
            <a:off x="11273677" y="330375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1/4</a:t>
            </a:r>
            <a:endParaRPr lang="it-IT" b="1" dirty="0">
              <a:solidFill>
                <a:srgbClr val="1E6665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8431895" y="5623855"/>
            <a:ext cx="3459941" cy="338554"/>
            <a:chOff x="8431895" y="5623855"/>
            <a:chExt cx="3459941" cy="338554"/>
          </a:xfrm>
        </p:grpSpPr>
        <p:grpSp>
          <p:nvGrpSpPr>
            <p:cNvPr id="283" name="Shape 283"/>
            <p:cNvGrpSpPr/>
            <p:nvPr/>
          </p:nvGrpSpPr>
          <p:grpSpPr>
            <a:xfrm>
              <a:off x="8431895" y="5623855"/>
              <a:ext cx="3459941" cy="338554"/>
              <a:chOff x="8233112" y="5475265"/>
              <a:chExt cx="3459941" cy="338554"/>
            </a:xfrm>
          </p:grpSpPr>
          <p:sp>
            <p:nvSpPr>
              <p:cNvPr id="284" name="Shape 284"/>
              <p:cNvSpPr txBox="1"/>
              <p:nvPr/>
            </p:nvSpPr>
            <p:spPr>
              <a:xfrm>
                <a:off x="10317611" y="5475265"/>
                <a:ext cx="137544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-50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E75B5"/>
                  </a:buClr>
                  <a:buSzPts val="800"/>
                  <a:buFont typeface="Verdana"/>
                  <a:buNone/>
                </a:pPr>
                <a:r>
                  <a:rPr lang="it-IT" sz="800" b="1" i="0" u="none" strike="noStrike" cap="none">
                    <a:solidFill>
                      <a:srgbClr val="2E75B5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Dettaglio del calcolo con rateazione</a:t>
                </a:r>
              </a:p>
            </p:txBody>
          </p:sp>
          <p:grpSp>
            <p:nvGrpSpPr>
              <p:cNvPr id="285" name="Shape 285"/>
              <p:cNvGrpSpPr/>
              <p:nvPr/>
            </p:nvGrpSpPr>
            <p:grpSpPr>
              <a:xfrm>
                <a:off x="8233112" y="5500542"/>
                <a:ext cx="1737565" cy="288000"/>
                <a:chOff x="4357829" y="3803254"/>
                <a:chExt cx="1737565" cy="288000"/>
              </a:xfrm>
            </p:grpSpPr>
            <p:pic>
              <p:nvPicPr>
                <p:cNvPr id="286" name="Shape 28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4357829" y="3803254"/>
                  <a:ext cx="288000" cy="28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7" name="Shape 287"/>
                <p:cNvSpPr txBox="1"/>
                <p:nvPr/>
              </p:nvSpPr>
              <p:spPr>
                <a:xfrm>
                  <a:off x="4623353" y="3839532"/>
                  <a:ext cx="39946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-508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E75B5"/>
                    </a:buClr>
                    <a:buSzPts val="800"/>
                    <a:buFont typeface="Verdana"/>
                    <a:buNone/>
                  </a:pPr>
                  <a:r>
                    <a:rPr lang="it-IT" sz="800" b="1" i="0" u="none" strike="noStrike" cap="none">
                      <a:solidFill>
                        <a:srgbClr val="2E75B5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F24</a:t>
                  </a:r>
                </a:p>
              </p:txBody>
            </p:sp>
            <p:sp>
              <p:nvSpPr>
                <p:cNvPr id="288" name="Shape 288"/>
                <p:cNvSpPr txBox="1"/>
                <p:nvPr/>
              </p:nvSpPr>
              <p:spPr>
                <a:xfrm>
                  <a:off x="5408988" y="3839532"/>
                  <a:ext cx="686406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-508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E75B5"/>
                    </a:buClr>
                    <a:buSzPts val="800"/>
                    <a:buFont typeface="Verdana"/>
                    <a:buNone/>
                  </a:pPr>
                  <a:r>
                    <a:rPr lang="it-IT" sz="800" b="1" i="0" u="none" strike="noStrike" cap="none">
                      <a:solidFill>
                        <a:srgbClr val="2E75B5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Ricevuta</a:t>
                  </a:r>
                </a:p>
              </p:txBody>
            </p:sp>
            <p:pic>
              <p:nvPicPr>
                <p:cNvPr id="289" name="Shape 28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5155852" y="3803254"/>
                  <a:ext cx="288000" cy="28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0" name="Shape 28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53251" y="564379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4087906" y="2579"/>
            <a:ext cx="8104094" cy="6228000"/>
          </a:xfrm>
          <a:prstGeom prst="rect">
            <a:avLst/>
          </a:prstGeom>
          <a:solidFill>
            <a:srgbClr val="1E6665">
              <a:alpha val="14901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t="28921" b="2893"/>
          <a:stretch/>
        </p:blipFill>
        <p:spPr>
          <a:xfrm>
            <a:off x="4348836" y="1787971"/>
            <a:ext cx="7200000" cy="2037806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304" name="Shape 30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36" y="4290390"/>
            <a:ext cx="7200000" cy="1666400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sp>
        <p:nvSpPr>
          <p:cNvPr id="305" name="Shape 305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423963" y="251513"/>
            <a:ext cx="6780401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lvl="0" indent="-127000">
              <a:lnSpc>
                <a:spcPct val="90000"/>
              </a:lnSpc>
              <a:buClr>
                <a:srgbClr val="002E5D"/>
              </a:buClr>
              <a:buSzPts val="2000"/>
            </a:pPr>
            <a:r>
              <a:rPr lang="it-IT" sz="2000" b="1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Sviluppi </a:t>
            </a:r>
            <a:r>
              <a:rPr lang="it-IT" sz="20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Funzionali</a:t>
            </a:r>
            <a:endParaRPr lang="it-IT" sz="2000" b="1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470878" y="945928"/>
            <a:ext cx="3238888" cy="3930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r>
              <a:rPr lang="it-IT" sz="15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Ricerca della ditta in delega</a:t>
            </a:r>
          </a:p>
          <a:p>
            <a:pPr marL="0" marR="0" lvl="1" indent="-76200" algn="l" rtl="0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Da Gennaio 2018 sarà</a:t>
            </a: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implementata una modalità </a:t>
            </a: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di ricerca della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ditte </a:t>
            </a:r>
            <a:r>
              <a:rPr lang="it-IT" sz="1200" b="0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delega, più semplice e intuitiva che unisce le opzioni fino ad oggi utilizzate.</a:t>
            </a:r>
          </a:p>
          <a:p>
            <a:pPr marL="0" marR="0" lvl="1" indent="-7620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La ricerca testuale oltre all’utilizzo dell’</a:t>
            </a:r>
            <a:r>
              <a:rPr lang="it-IT" sz="1200" b="1" i="0" u="none" strike="noStrike" cap="none" dirty="0" err="1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autocompletamento</a:t>
            </a: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, permetterà di filtrare una prima porzione di risultati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che aiuterà l’utente nell’individuazione della ditta desiderata. </a:t>
            </a:r>
          </a:p>
          <a:p>
            <a:pPr marL="0" marR="0" lvl="1" indent="-7620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In alternativa si potranno visualizzare tutte le ditte ordinate per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lettera alfabetica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it-IT" sz="1200" b="0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4255870" y="945928"/>
            <a:ext cx="421942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Verdana"/>
              <a:buNone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Ricerca delega con </a:t>
            </a:r>
            <a:r>
              <a:rPr lang="it-IT" sz="1400" b="1" i="0" u="none" strike="noStrike" cap="none" dirty="0" err="1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autocompletamento</a:t>
            </a:r>
            <a:endParaRPr lang="it-IT" sz="1400" b="1" i="0" u="none" strike="noStrike" cap="none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4348836" y="1418936"/>
            <a:ext cx="156706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1" i="0" u="none" strike="noStrike" cap="none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Giugno 2017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348836" y="3921336"/>
            <a:ext cx="269306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Gennaio </a:t>
            </a:r>
            <a:r>
              <a:rPr lang="it-IT" sz="12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2018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1273677" y="330375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2/4</a:t>
            </a:r>
            <a:endParaRPr lang="it-IT" b="1" dirty="0">
              <a:solidFill>
                <a:srgbClr val="1E666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4098923" y="258"/>
            <a:ext cx="8100000" cy="6228000"/>
          </a:xfrm>
          <a:prstGeom prst="rect">
            <a:avLst/>
          </a:prstGeom>
          <a:solidFill>
            <a:srgbClr val="D5DBE5">
              <a:alpha val="60000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10266503" y="6474030"/>
            <a:ext cx="1453054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"/>
              <a:buFont typeface="Verdana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lang="it-IT" sz="1000" b="0" i="0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357829" y="1461214"/>
            <a:ext cx="156706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1" i="0" u="none" strike="noStrike" cap="none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Giugno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 lang="it-IT" sz="1200" b="1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10442323" y="2480991"/>
            <a:ext cx="138127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Gennaio 2018</a:t>
            </a:r>
            <a:endParaRPr lang="it-IT" sz="1200" b="1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dt" idx="10"/>
          </p:nvPr>
        </p:nvSpPr>
        <p:spPr>
          <a:xfrm>
            <a:off x="8639502" y="6474031"/>
            <a:ext cx="1442871" cy="1680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indent="-15875" algn="r">
              <a:buSzPts val="250"/>
            </a:pPr>
            <a:r>
              <a:rPr lang="it-IT" sz="1000" dirty="0"/>
              <a:t>Dicembre 2017</a:t>
            </a:r>
          </a:p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Verdana"/>
              <a:buNone/>
            </a:pPr>
            <a:endParaRPr lang="it-IT" sz="1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470877" y="945700"/>
            <a:ext cx="3340038" cy="35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Verdana"/>
              <a:buNone/>
            </a:pPr>
            <a:r>
              <a:rPr lang="it-IT" sz="15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Retribuzioni </a:t>
            </a:r>
            <a:r>
              <a:rPr lang="it-IT" sz="15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Inviate</a:t>
            </a:r>
          </a:p>
          <a:p>
            <a:pPr marL="0" marR="0" lvl="1" indent="-76200" algn="l" rtl="0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Da Gennaio 2018 sono stati introdotti </a:t>
            </a:r>
            <a:r>
              <a:rPr lang="it-IT" sz="1200" b="1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nuovi filtri 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per aiutare l’utente nella ricerca delle dichiarazioni inviate.</a:t>
            </a:r>
          </a:p>
          <a:p>
            <a:pPr marL="0" marR="0" lvl="1" indent="-76200" algn="l" rtl="0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Verdana"/>
              <a:buNone/>
            </a:pPr>
            <a:r>
              <a:rPr lang="it-IT" sz="1200" dirty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n particolare sarà possibile effettuare ricerche per:</a:t>
            </a:r>
          </a:p>
          <a:p>
            <a:pPr marL="95250" marR="0" lvl="1" indent="-171450" algn="l" rtl="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Anno</a:t>
            </a:r>
          </a:p>
          <a:p>
            <a:pPr marL="95250" marR="0" lvl="1" indent="-171450" algn="l" rtl="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Sede di competenza</a:t>
            </a:r>
          </a:p>
          <a:p>
            <a:pPr marL="95250" marR="0" lvl="1" indent="-171450" algn="l" rtl="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Codice ditta</a:t>
            </a:r>
          </a:p>
          <a:p>
            <a:pPr marL="95250" marR="0" lvl="1" indent="-171450" algn="l" rtl="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Rateazione</a:t>
            </a:r>
          </a:p>
          <a:p>
            <a:pPr marL="95250" marR="0" lvl="1" indent="-171450" algn="l" rtl="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b="0" i="0" u="none" strike="noStrike" cap="none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Ditta</a:t>
            </a:r>
          </a:p>
          <a:p>
            <a:pPr marL="95250" marR="0" lvl="1" indent="-171450" algn="l" rtl="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rgbClr val="002E5D"/>
              </a:buClr>
              <a:buSzPts val="1200"/>
              <a:buFont typeface="Arial" charset="0"/>
              <a:buChar char="•"/>
            </a:pPr>
            <a:r>
              <a:rPr lang="it-IT" sz="1200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Riduzione del presunto</a:t>
            </a:r>
            <a:endParaRPr lang="it-IT" sz="1200" b="0" i="0" u="none" strike="noStrike" cap="none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269296" y="945700"/>
            <a:ext cx="298350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Verdana"/>
              <a:buNone/>
            </a:pP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Elenco </a:t>
            </a:r>
            <a:r>
              <a:rPr lang="it-IT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it-IT" sz="1400" b="1" i="0" u="none" strike="noStrike" cap="none" dirty="0" smtClean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etribuzioni </a:t>
            </a:r>
            <a:r>
              <a:rPr lang="it-IT" sz="1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Inviate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000">
            <a:off x="8005546" y="2403597"/>
            <a:ext cx="405543" cy="40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l="24867" t="33959" r="4676"/>
          <a:stretch/>
        </p:blipFill>
        <p:spPr>
          <a:xfrm>
            <a:off x="4357829" y="1804652"/>
            <a:ext cx="3600000" cy="1798326"/>
          </a:xfrm>
          <a:prstGeom prst="rect">
            <a:avLst/>
          </a:prstGeom>
          <a:noFill/>
          <a:ln>
            <a:noFill/>
          </a:ln>
          <a:effectLst>
            <a:outerShdw blurRad="127000" dist="139700" dir="3120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327" name="Shape 327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5703593" y="2865264"/>
            <a:ext cx="6120000" cy="2421017"/>
          </a:xfrm>
          <a:prstGeom prst="rect">
            <a:avLst/>
          </a:prstGeom>
          <a:noFill/>
          <a:ln>
            <a:noFill/>
          </a:ln>
          <a:effectLst>
            <a:outerShdw blurRad="127000" dist="76200" dir="135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15" name="Shape 306"/>
          <p:cNvSpPr txBox="1"/>
          <p:nvPr/>
        </p:nvSpPr>
        <p:spPr>
          <a:xfrm>
            <a:off x="423963" y="251513"/>
            <a:ext cx="6780401" cy="694416"/>
          </a:xfrm>
          <a:prstGeom prst="rect">
            <a:avLst/>
          </a:prstGeom>
          <a:noFill/>
          <a:ln>
            <a:noFill/>
          </a:ln>
        </p:spPr>
        <p:txBody>
          <a:bodyPr wrap="square" lIns="144000" tIns="91425" rIns="91425" bIns="91425" anchor="t" anchorCtr="0">
            <a:noAutofit/>
          </a:bodyPr>
          <a:lstStyle/>
          <a:p>
            <a:pPr lvl="0" indent="-127000">
              <a:lnSpc>
                <a:spcPct val="90000"/>
              </a:lnSpc>
              <a:buClr>
                <a:srgbClr val="002E5D"/>
              </a:buClr>
              <a:buSzPts val="2000"/>
            </a:pPr>
            <a:r>
              <a:rPr lang="it-IT" sz="2000" b="1" dirty="0" smtClean="0">
                <a:solidFill>
                  <a:srgbClr val="002E5D"/>
                </a:solidFill>
                <a:latin typeface="Verdana"/>
                <a:ea typeface="Verdana"/>
                <a:cs typeface="Verdana"/>
                <a:sym typeface="Verdana"/>
              </a:rPr>
              <a:t>Sviluppi Funzionali</a:t>
            </a:r>
            <a:endParaRPr lang="it-IT" sz="2000" b="1" dirty="0">
              <a:solidFill>
                <a:srgbClr val="002E5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273677" y="330375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1E6665"/>
                </a:solidFill>
                <a:latin typeface="Verdana"/>
                <a:ea typeface="Verdana"/>
                <a:cs typeface="Verdana"/>
                <a:sym typeface="Verdana"/>
              </a:rPr>
              <a:t>3/4</a:t>
            </a:r>
            <a:endParaRPr lang="it-IT" b="1" dirty="0">
              <a:solidFill>
                <a:srgbClr val="1E666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578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Noto Sans Symbols</vt:lpstr>
      <vt:lpstr>Verdana</vt:lpstr>
      <vt:lpstr>Tema di Office</vt:lpstr>
      <vt:lpstr>Evoluzione del servizio ALPI per Aziende e Consulenti del Lavoro</vt:lpstr>
      <vt:lpstr>Presentazione standard di PowerPoint</vt:lpstr>
      <vt:lpstr>Servizi online INAIL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 Riprogettazione ed Evoluzione Servizio Online</dc:title>
  <dc:creator>Claudio</dc:creator>
  <cp:lastModifiedBy>Iodice Flavio Nicola</cp:lastModifiedBy>
  <cp:revision>358</cp:revision>
  <dcterms:modified xsi:type="dcterms:W3CDTF">2017-12-21T17:19:23Z</dcterms:modified>
</cp:coreProperties>
</file>